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32" r:id="rId18"/>
    <p:sldId id="1230" r:id="rId19"/>
    <p:sldId id="1218" r:id="rId20"/>
    <p:sldId id="896" r:id="rId21"/>
    <p:sldId id="1228" r:id="rId22"/>
    <p:sldId id="895" r:id="rId23"/>
    <p:sldId id="899" r:id="rId24"/>
    <p:sldId id="892" r:id="rId25"/>
    <p:sldId id="900" r:id="rId26"/>
    <p:sldId id="894" r:id="rId27"/>
    <p:sldId id="901" r:id="rId28"/>
    <p:sldId id="902" r:id="rId29"/>
    <p:sldId id="903" r:id="rId30"/>
    <p:sldId id="399" r:id="rId31"/>
    <p:sldId id="346" r:id="rId32"/>
    <p:sldId id="347" r:id="rId33"/>
    <p:sldId id="348" r:id="rId34"/>
    <p:sldId id="284" r:id="rId35"/>
    <p:sldId id="401" r:id="rId36"/>
    <p:sldId id="898" r:id="rId37"/>
    <p:sldId id="906" r:id="rId38"/>
    <p:sldId id="908" r:id="rId39"/>
    <p:sldId id="405" r:id="rId40"/>
    <p:sldId id="1219" r:id="rId41"/>
    <p:sldId id="1220" r:id="rId42"/>
    <p:sldId id="1221" r:id="rId43"/>
    <p:sldId id="1222" r:id="rId44"/>
    <p:sldId id="1223" r:id="rId45"/>
    <p:sldId id="1224" r:id="rId46"/>
    <p:sldId id="1225" r:id="rId47"/>
    <p:sldId id="1233" r:id="rId48"/>
    <p:sldId id="827" r:id="rId49"/>
    <p:sldId id="1229" r:id="rId50"/>
    <p:sldId id="1227" r:id="rId51"/>
    <p:sldId id="844" r:id="rId52"/>
    <p:sldId id="349" r:id="rId53"/>
    <p:sldId id="1226" r:id="rId54"/>
    <p:sldId id="283" r:id="rId5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9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45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CA, IL, KY, LA, MA, MD, MS, NJ, NY, PA, PR, RI, TN, TX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two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female, two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90280-3F07-8B40-3BD1-24E58CE8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405153"/>
            <a:ext cx="8277072" cy="4662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A689C3-79B7-9262-77DF-E253084ADC3C}"/>
              </a:ext>
            </a:extLst>
          </p:cNvPr>
          <p:cNvSpPr/>
          <p:nvPr/>
        </p:nvSpPr>
        <p:spPr>
          <a:xfrm>
            <a:off x="463444" y="1412648"/>
            <a:ext cx="2189815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751DE7-8772-9F29-A75A-89D1C800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541313"/>
            <a:ext cx="8277072" cy="44622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C153DF-9C50-DDF2-C098-CE3091A77B17}"/>
              </a:ext>
            </a:extLst>
          </p:cNvPr>
          <p:cNvSpPr/>
          <p:nvPr/>
        </p:nvSpPr>
        <p:spPr>
          <a:xfrm>
            <a:off x="920644" y="2282078"/>
            <a:ext cx="2579559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~180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5F644-5C37-C650-FFA9-C12551DF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2691"/>
            <a:ext cx="578167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9B1D8-0D11-811B-3524-4CC328D7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0D959D-A4D9-F00C-6A5A-0CDAAA44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89B3B-7B2D-5765-BFA9-9EE4765F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067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BB1BC-C22C-E34F-58C8-18633223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2904D0-5B9B-B12B-AA41-D71F4133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0472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/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0E360-FA06-A175-BA2F-642D6CABAD83}"/>
              </a:ext>
            </a:extLst>
          </p:cNvPr>
          <p:cNvGrpSpPr/>
          <p:nvPr/>
        </p:nvGrpSpPr>
        <p:grpSpPr>
          <a:xfrm>
            <a:off x="5029199" y="3032170"/>
            <a:ext cx="3630451" cy="738664"/>
            <a:chOff x="5186597" y="2964496"/>
            <a:chExt cx="3630451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/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𝑤𝑘𝑠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h𝑟𝑠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37427-8D55-59F2-0759-F5EE5513B2D6}"/>
                </a:ext>
              </a:extLst>
            </p:cNvPr>
            <p:cNvSpPr txBox="1"/>
            <p:nvPr/>
          </p:nvSpPr>
          <p:spPr>
            <a:xfrm>
              <a:off x="7715271" y="2964496"/>
              <a:ext cx="1101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3.0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Credit Hour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Course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/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𝑐𝑟𝑒𝑑𝑖𝑡𝑠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credits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692538-10C4-808F-0CB0-AAED29A4387F}"/>
              </a:ext>
            </a:extLst>
          </p:cNvPr>
          <p:cNvSpPr txBox="1"/>
          <p:nvPr/>
        </p:nvSpPr>
        <p:spPr>
          <a:xfrm>
            <a:off x="5277952" y="4949856"/>
            <a:ext cx="313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QIS101 is the equivalent of a taking a </a:t>
            </a:r>
            <a:r>
              <a:rPr lang="en-US" sz="1600" b="1" dirty="0">
                <a:solidFill>
                  <a:srgbClr val="7030A0"/>
                </a:solidFill>
              </a:rPr>
              <a:t>12.0</a:t>
            </a:r>
            <a:r>
              <a:rPr lang="en-US" sz="1600" dirty="0">
                <a:solidFill>
                  <a:srgbClr val="7030A0"/>
                </a:solidFill>
              </a:rPr>
              <a:t> credit hour college course!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F5B58-A62E-D5C4-E599-2101D4E884A2}"/>
              </a:ext>
            </a:extLst>
          </p:cNvPr>
          <p:cNvSpPr txBox="1"/>
          <p:nvPr/>
        </p:nvSpPr>
        <p:spPr>
          <a:xfrm>
            <a:off x="5476103" y="5861154"/>
            <a:ext cx="273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you are getting paid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931" y="365126"/>
            <a:ext cx="248424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ChatGPT?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C4D7-BF7F-2DF4-C3DE-6FE02A44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53" y="505372"/>
            <a:ext cx="5642791" cy="60485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B4A6D-C7C7-33C7-0A03-2E89CFE04509}"/>
              </a:ext>
            </a:extLst>
          </p:cNvPr>
          <p:cNvSpPr txBox="1"/>
          <p:nvPr/>
        </p:nvSpPr>
        <p:spPr>
          <a:xfrm>
            <a:off x="6252710" y="1739179"/>
            <a:ext cx="2424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of June 2023, </a:t>
            </a:r>
            <a:r>
              <a:rPr lang="en-US" b="1" dirty="0">
                <a:solidFill>
                  <a:srgbClr val="00B050"/>
                </a:solidFill>
              </a:rPr>
              <a:t>ChatGPT</a:t>
            </a:r>
            <a:r>
              <a:rPr lang="en-US" dirty="0"/>
              <a:t> can create basic code for </a:t>
            </a:r>
            <a:r>
              <a:rPr lang="en-US" b="1" dirty="0"/>
              <a:t>31 out of the 51</a:t>
            </a:r>
            <a:r>
              <a:rPr lang="en-US" dirty="0"/>
              <a:t> QIS101 tasks!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76682-64CF-699B-727C-8F37CABD912E}"/>
              </a:ext>
            </a:extLst>
          </p:cNvPr>
          <p:cNvSpPr txBox="1"/>
          <p:nvPr/>
        </p:nvSpPr>
        <p:spPr>
          <a:xfrm>
            <a:off x="6252710" y="3307597"/>
            <a:ext cx="24242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</a:t>
            </a:r>
            <a:r>
              <a:rPr lang="en-US" i="1" dirty="0"/>
              <a:t>encourage</a:t>
            </a:r>
            <a:r>
              <a:rPr lang="en-US" dirty="0"/>
              <a:t> you to use ChatGPT to learn, but be sure its proposed solution satisfies the requirements and </a:t>
            </a:r>
            <a:r>
              <a:rPr lang="en-US" b="1" dirty="0"/>
              <a:t>always</a:t>
            </a:r>
            <a:r>
              <a:rPr lang="en-US" dirty="0"/>
              <a:t> give </a:t>
            </a:r>
            <a:r>
              <a:rPr lang="en-US" b="1" dirty="0">
                <a:solidFill>
                  <a:srgbClr val="FF0000"/>
                </a:solidFill>
              </a:rPr>
              <a:t>attribution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02DF2-188F-65E9-B2DF-94BBD43144CC}"/>
              </a:ext>
            </a:extLst>
          </p:cNvPr>
          <p:cNvSpPr txBox="1"/>
          <p:nvPr/>
        </p:nvSpPr>
        <p:spPr>
          <a:xfrm>
            <a:off x="6252710" y="5430012"/>
            <a:ext cx="2424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be </a:t>
            </a:r>
            <a:r>
              <a:rPr lang="en-US" dirty="0">
                <a:solidFill>
                  <a:srgbClr val="0070C0"/>
                </a:solidFill>
              </a:rPr>
              <a:t>mindful</a:t>
            </a:r>
            <a:r>
              <a:rPr lang="en-US" dirty="0"/>
              <a:t> of how much you are </a:t>
            </a:r>
            <a:r>
              <a:rPr lang="en-US" i="1" dirty="0"/>
              <a:t>learning</a:t>
            </a:r>
            <a:r>
              <a:rPr lang="en-US" dirty="0"/>
              <a:t> when using ChatGPT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1116C-6942-5690-E0C9-864C72C8AFE6}"/>
              </a:ext>
            </a:extLst>
          </p:cNvPr>
          <p:cNvSpPr/>
          <p:nvPr/>
        </p:nvSpPr>
        <p:spPr>
          <a:xfrm>
            <a:off x="160240" y="1259174"/>
            <a:ext cx="5834815" cy="5462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4E17F-95AB-B57D-93CF-C6DA7F4BA01F}"/>
              </a:ext>
            </a:extLst>
          </p:cNvPr>
          <p:cNvSpPr txBox="1"/>
          <p:nvPr/>
        </p:nvSpPr>
        <p:spPr>
          <a:xfrm>
            <a:off x="4373107" y="2574145"/>
            <a:ext cx="2518348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will be evaluated according to the quantity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quality of the comments </a:t>
            </a:r>
            <a:r>
              <a:rPr lang="en-US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put into </a:t>
            </a:r>
            <a:r>
              <a:rPr lang="en-US" i="1" dirty="0">
                <a:solidFill>
                  <a:srgbClr val="FF0000"/>
                </a:solidFill>
              </a:rPr>
              <a:t>your</a:t>
            </a:r>
            <a:r>
              <a:rPr lang="en-US" dirty="0">
                <a:solidFill>
                  <a:srgbClr val="FF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B8CD9-9B8B-E579-4016-7E90BD06BE26}"/>
              </a:ext>
            </a:extLst>
          </p:cNvPr>
          <p:cNvSpPr txBox="1"/>
          <p:nvPr/>
        </p:nvSpPr>
        <p:spPr>
          <a:xfrm>
            <a:off x="3026053" y="3010927"/>
            <a:ext cx="309189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earn a BNL Certificate and my letter of recommendation, you must attend most sessions and </a:t>
            </a:r>
            <a:r>
              <a:rPr lang="en-US" b="1" dirty="0">
                <a:solidFill>
                  <a:srgbClr val="FF0000"/>
                </a:solidFill>
              </a:rPr>
              <a:t>attempt</a:t>
            </a:r>
            <a:r>
              <a:rPr lang="en-US" dirty="0">
                <a:solidFill>
                  <a:srgbClr val="FF0000"/>
                </a:solidFill>
              </a:rPr>
              <a:t> every task</a:t>
            </a:r>
          </a:p>
        </p:txBody>
      </p:sp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QIS101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4917</TotalTime>
  <Words>2412</Words>
  <Application>Microsoft Office PowerPoint</Application>
  <PresentationFormat>On-screen Show (4:3)</PresentationFormat>
  <Paragraphs>349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Your Teaching Assistants</vt:lpstr>
      <vt:lpstr>Your Teaching Assistants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What about ChatGPT?</vt:lpstr>
      <vt:lpstr>Document My Code &amp; Yours</vt:lpstr>
      <vt:lpstr>Grit Beats Wit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846</cp:revision>
  <cp:lastPrinted>2015-06-01T00:45:11Z</cp:lastPrinted>
  <dcterms:created xsi:type="dcterms:W3CDTF">2014-09-21T17:58:26Z</dcterms:created>
  <dcterms:modified xsi:type="dcterms:W3CDTF">2023-06-11T02:00:24Z</dcterms:modified>
</cp:coreProperties>
</file>